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76" r:id="rId3"/>
    <p:sldId id="319" r:id="rId4"/>
    <p:sldId id="321" r:id="rId5"/>
    <p:sldId id="320" r:id="rId6"/>
    <p:sldId id="257" r:id="rId7"/>
    <p:sldId id="316" r:id="rId8"/>
    <p:sldId id="318" r:id="rId9"/>
    <p:sldId id="258" r:id="rId10"/>
    <p:sldId id="259" r:id="rId11"/>
    <p:sldId id="317" r:id="rId12"/>
    <p:sldId id="323" r:id="rId13"/>
    <p:sldId id="322" r:id="rId14"/>
    <p:sldId id="333" r:id="rId15"/>
    <p:sldId id="332" r:id="rId16"/>
    <p:sldId id="331" r:id="rId17"/>
    <p:sldId id="325" r:id="rId18"/>
    <p:sldId id="326" r:id="rId19"/>
    <p:sldId id="327" r:id="rId20"/>
    <p:sldId id="328" r:id="rId21"/>
    <p:sldId id="329" r:id="rId22"/>
    <p:sldId id="334" r:id="rId23"/>
    <p:sldId id="335" r:id="rId24"/>
    <p:sldId id="277" r:id="rId25"/>
    <p:sldId id="305" r:id="rId26"/>
    <p:sldId id="303" r:id="rId27"/>
    <p:sldId id="300" r:id="rId28"/>
    <p:sldId id="301" r:id="rId29"/>
    <p:sldId id="302" r:id="rId30"/>
    <p:sldId id="278" r:id="rId31"/>
    <p:sldId id="306" r:id="rId32"/>
    <p:sldId id="279" r:id="rId33"/>
    <p:sldId id="293" r:id="rId34"/>
    <p:sldId id="294" r:id="rId35"/>
    <p:sldId id="290" r:id="rId36"/>
    <p:sldId id="289" r:id="rId37"/>
    <p:sldId id="296" r:id="rId38"/>
    <p:sldId id="291" r:id="rId39"/>
    <p:sldId id="297" r:id="rId40"/>
    <p:sldId id="298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0" r:id="rId49"/>
    <p:sldId id="308" r:id="rId50"/>
    <p:sldId id="264" r:id="rId51"/>
    <p:sldId id="265" r:id="rId52"/>
    <p:sldId id="266" r:id="rId53"/>
    <p:sldId id="267" r:id="rId54"/>
    <p:sldId id="307" r:id="rId55"/>
    <p:sldId id="309" r:id="rId56"/>
    <p:sldId id="310" r:id="rId57"/>
    <p:sldId id="312" r:id="rId58"/>
    <p:sldId id="313" r:id="rId59"/>
    <p:sldId id="314" r:id="rId60"/>
    <p:sldId id="311" r:id="rId61"/>
    <p:sldId id="315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9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DD38C-73F6-E04F-8277-FEFFA2219F6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0390F-7ED5-A143-B072-6F8EA73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742BAC-EC94-8045-900D-DEC947BE1E08}" type="slidenum">
              <a:rPr lang="en-US">
                <a:latin typeface="Arial" pitchFamily="-106" charset="0"/>
                <a:ea typeface="Arial" pitchFamily="-106" charset="0"/>
                <a:cs typeface="Arial" pitchFamily="-106" charset="0"/>
              </a:rPr>
              <a:pPr/>
              <a:t>33</a:t>
            </a:fld>
            <a:endParaRPr lang="en-US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400E7F-3E4F-894A-8CAA-C35FB9B2BC1D}" type="slidenum">
              <a:rPr lang="en-US"/>
              <a:pPr/>
              <a:t>35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1C419C-42F4-4146-8052-C7C76A53492D}" type="slidenum">
              <a:rPr lang="en-US"/>
              <a:pPr/>
              <a:t>36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DE555-C2EF-2942-83DE-8918B67CF507}" type="slidenum">
              <a:rPr lang="en-US">
                <a:latin typeface="Arial" pitchFamily="-106" charset="0"/>
                <a:ea typeface="Arial" pitchFamily="-106" charset="0"/>
                <a:cs typeface="Arial" pitchFamily="-106" charset="0"/>
              </a:rPr>
              <a:pPr/>
              <a:t>37</a:t>
            </a:fld>
            <a:endParaRPr lang="en-US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CDD12-C7B4-CD4F-9550-73A7B44D5236}" type="slidenum">
              <a:rPr lang="en-US">
                <a:latin typeface="Arial" pitchFamily="-106" charset="0"/>
                <a:ea typeface="Arial" pitchFamily="-106" charset="0"/>
                <a:cs typeface="Arial" pitchFamily="-106" charset="0"/>
              </a:rPr>
              <a:pPr/>
              <a:t>39</a:t>
            </a:fld>
            <a:endParaRPr lang="en-US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324C7-DAFA-5A40-8396-E02D3BCE8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75EA2-E3E2-E847-BEBB-6FFFE3D14EA8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363DD-DCEC-C746-B9A4-1B7F70207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ubble.stsci.edu/gallery/behind_the_pictures/meaning_of_color/" TargetMode="External"/><Relationship Id="rId3" Type="http://schemas.openxmlformats.org/officeDocument/2006/relationships/hyperlink" Target="https://www.spacetelescope.org/projects/fits_liberator/improc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Rainbow_above_Kaviskis_Lake,_Lithuania.jpg" TargetMode="Externa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4/Redshift.png" TargetMode="External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://upload.wikimedia.org/wikipedia/commons/0/07/Eclipsing_binary_star_animation_2.gif" TargetMode="External"/><Relationship Id="rId5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3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.unl.edu/classaction/animations/light/hydrogenatom.html" TargetMode="External"/><Relationship Id="rId4" Type="http://schemas.openxmlformats.org/officeDocument/2006/relationships/hyperlink" Target="http://astro.unl.edu/classaction/animations/light/threeviewsspectra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stro.unl.edu/classaction/animations/light/spectrum010.htm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Zajemanje</a:t>
            </a:r>
            <a:r>
              <a:rPr lang="en-US" dirty="0" smtClean="0"/>
              <a:t> </a:t>
            </a:r>
            <a:r>
              <a:rPr lang="en-US" dirty="0" err="1" smtClean="0"/>
              <a:t>slik</a:t>
            </a:r>
            <a:r>
              <a:rPr lang="en-US" dirty="0" smtClean="0"/>
              <a:t> in </a:t>
            </a:r>
            <a:r>
              <a:rPr lang="en-US" dirty="0" err="1" smtClean="0"/>
              <a:t>astronomske</a:t>
            </a:r>
            <a:r>
              <a:rPr lang="en-US" dirty="0" smtClean="0"/>
              <a:t> </a:t>
            </a:r>
            <a:r>
              <a:rPr lang="en-US" dirty="0" err="1" smtClean="0"/>
              <a:t>opazovalne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4501444"/>
            <a:ext cx="6400800" cy="615244"/>
          </a:xfrm>
        </p:spPr>
        <p:txBody>
          <a:bodyPr/>
          <a:lstStyle/>
          <a:p>
            <a:r>
              <a:rPr lang="en-US" dirty="0" smtClean="0"/>
              <a:t>Andreja </a:t>
            </a:r>
            <a:r>
              <a:rPr lang="en-US" dirty="0" err="1" smtClean="0"/>
              <a:t>Gomboc</a:t>
            </a:r>
            <a:endParaRPr lang="en-US" dirty="0"/>
          </a:p>
        </p:txBody>
      </p:sp>
      <p:pic>
        <p:nvPicPr>
          <p:cNvPr id="5" name="Picture 4" descr="Univerza-v-NG-Logo-S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31356"/>
            <a:ext cx="1670986" cy="170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231900"/>
            <a:ext cx="7454900" cy="439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209" y="274638"/>
            <a:ext cx="3130947" cy="6314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6" y="0"/>
            <a:ext cx="68734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179"/>
            <a:ext cx="9144000" cy="603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209" y="2011363"/>
            <a:ext cx="4216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209" y="4394200"/>
            <a:ext cx="4432300" cy="19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5640738" cy="3760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602" y="3696913"/>
            <a:ext cx="2985198" cy="2763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06" y="584788"/>
            <a:ext cx="7788962" cy="59136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astronomski</a:t>
            </a:r>
            <a:r>
              <a:rPr lang="en-US" dirty="0" smtClean="0"/>
              <a:t> </a:t>
            </a:r>
            <a:r>
              <a:rPr lang="en-US" dirty="0" err="1" smtClean="0"/>
              <a:t>filtri</a:t>
            </a:r>
            <a:r>
              <a:rPr lang="en-US" dirty="0" smtClean="0"/>
              <a:t> - Johnson </a:t>
            </a:r>
            <a:r>
              <a:rPr lang="en-US" dirty="0" err="1" smtClean="0"/>
              <a:t>filtri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44" y="1600200"/>
            <a:ext cx="7160135" cy="495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sloan</a:t>
            </a:r>
            <a:r>
              <a:rPr lang="en-US" dirty="0" smtClean="0"/>
              <a:t>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7768592" cy="5380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924" y="253999"/>
            <a:ext cx="4439976" cy="6646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vizualna</a:t>
            </a:r>
            <a:r>
              <a:rPr lang="en-US" dirty="0" smtClean="0"/>
              <a:t> </a:t>
            </a:r>
            <a:r>
              <a:rPr lang="en-US" dirty="0" err="1" smtClean="0"/>
              <a:t>opazovanja</a:t>
            </a:r>
            <a:r>
              <a:rPr lang="en-US" dirty="0" smtClean="0"/>
              <a:t> (+ </a:t>
            </a:r>
            <a:r>
              <a:rPr lang="en-US" dirty="0" err="1" smtClean="0"/>
              <a:t>risanje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fotografiranje</a:t>
            </a:r>
            <a:r>
              <a:rPr lang="en-US" dirty="0" smtClean="0"/>
              <a:t> (</a:t>
            </a:r>
            <a:r>
              <a:rPr lang="en-US" dirty="0" err="1" smtClean="0"/>
              <a:t>klasično</a:t>
            </a:r>
            <a:r>
              <a:rPr lang="en-US" dirty="0" smtClean="0"/>
              <a:t>, </a:t>
            </a:r>
            <a:r>
              <a:rPr lang="en-US" dirty="0" err="1" smtClean="0"/>
              <a:t>digitalno</a:t>
            </a:r>
            <a:r>
              <a:rPr lang="en-US" dirty="0" smtClean="0"/>
              <a:t>)</a:t>
            </a:r>
          </a:p>
          <a:p>
            <a:r>
              <a:rPr lang="en-US" dirty="0" smtClean="0"/>
              <a:t>CCD </a:t>
            </a:r>
            <a:r>
              <a:rPr lang="en-US" dirty="0" err="1" smtClean="0"/>
              <a:t>kamere</a:t>
            </a:r>
            <a:endParaRPr lang="en-US" dirty="0" smtClean="0"/>
          </a:p>
          <a:p>
            <a:r>
              <a:rPr lang="en-US" dirty="0" err="1" smtClean="0"/>
              <a:t>filtri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5" name="Picture 4" descr="Teleskopi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13" y="2971138"/>
            <a:ext cx="5801287" cy="3886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9707" y="2601806"/>
            <a:ext cx="197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Foto</a:t>
            </a:r>
            <a:r>
              <a:rPr lang="en-US" dirty="0" smtClean="0"/>
              <a:t>: </a:t>
            </a:r>
            <a:r>
              <a:rPr lang="en-US" dirty="0" err="1" smtClean="0"/>
              <a:t>Iztok</a:t>
            </a:r>
            <a:r>
              <a:rPr lang="en-US" dirty="0" smtClean="0"/>
              <a:t> </a:t>
            </a:r>
            <a:r>
              <a:rPr lang="en-US" dirty="0" err="1" smtClean="0"/>
              <a:t>Bončina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18" y="244158"/>
            <a:ext cx="8124793" cy="13398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barve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astronomskih</a:t>
            </a:r>
            <a:r>
              <a:rPr lang="en-US" dirty="0" smtClean="0"/>
              <a:t> </a:t>
            </a:r>
            <a:r>
              <a:rPr lang="en-US" dirty="0" err="1" smtClean="0"/>
              <a:t>slikah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00" y="1789360"/>
            <a:ext cx="4808899" cy="4808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http://hubble.stsci.edu/gallery/behind_the_pictures/meaning_of_color/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https://www.spacetelescope.org/projects/fits_liberator/improc/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81" y="125603"/>
            <a:ext cx="9238281" cy="673239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45" y="0"/>
            <a:ext cx="6896043" cy="6896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astrometrija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položaji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nebu</a:t>
            </a:r>
            <a:endParaRPr lang="en-US" dirty="0" smtClean="0"/>
          </a:p>
          <a:p>
            <a:r>
              <a:rPr lang="en-US" dirty="0" err="1" smtClean="0"/>
              <a:t>premiki</a:t>
            </a:r>
            <a:r>
              <a:rPr lang="en-US" dirty="0" smtClean="0"/>
              <a:t> oz. </a:t>
            </a:r>
            <a:r>
              <a:rPr lang="en-US" dirty="0" err="1" smtClean="0"/>
              <a:t>gibanje</a:t>
            </a:r>
            <a:endParaRPr lang="en-US" dirty="0" smtClean="0"/>
          </a:p>
          <a:p>
            <a:r>
              <a:rPr lang="en-US" dirty="0" smtClean="0"/>
              <a:t>primer: ds9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planeti</a:t>
            </a:r>
            <a:endParaRPr lang="en-US" dirty="0" smtClean="0"/>
          </a:p>
          <a:p>
            <a:r>
              <a:rPr lang="en-US" dirty="0" err="1" smtClean="0"/>
              <a:t>asteroidi</a:t>
            </a:r>
            <a:endParaRPr lang="en-US" dirty="0" smtClean="0"/>
          </a:p>
          <a:p>
            <a:r>
              <a:rPr lang="en-US" dirty="0" err="1" smtClean="0"/>
              <a:t>dvojne</a:t>
            </a:r>
            <a:r>
              <a:rPr lang="en-US" dirty="0" smtClean="0"/>
              <a:t> </a:t>
            </a:r>
            <a:r>
              <a:rPr lang="en-US" dirty="0" err="1" smtClean="0"/>
              <a:t>zvezde</a:t>
            </a:r>
            <a:endParaRPr lang="en-US" dirty="0" smtClean="0"/>
          </a:p>
          <a:p>
            <a:r>
              <a:rPr lang="en-US" dirty="0" err="1" smtClean="0"/>
              <a:t>zvezde</a:t>
            </a:r>
            <a:endParaRPr lang="en-US" dirty="0"/>
          </a:p>
        </p:txBody>
      </p:sp>
      <p:pic>
        <p:nvPicPr>
          <p:cNvPr id="6" name="Picture 5" descr="Apparent_retrograde_motion_of_Mars_in_200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645" y="1600200"/>
            <a:ext cx="4412155" cy="4412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središče</a:t>
            </a:r>
            <a:r>
              <a:rPr lang="en-US" dirty="0" smtClean="0"/>
              <a:t> </a:t>
            </a:r>
            <a:r>
              <a:rPr lang="en-US" dirty="0" err="1" smtClean="0"/>
              <a:t>naše</a:t>
            </a:r>
            <a:r>
              <a:rPr lang="en-US" dirty="0" smtClean="0"/>
              <a:t> </a:t>
            </a:r>
            <a:r>
              <a:rPr lang="en-US" dirty="0" err="1" smtClean="0"/>
              <a:t>Galaksije</a:t>
            </a:r>
            <a:endParaRPr lang="en-US" dirty="0"/>
          </a:p>
        </p:txBody>
      </p:sp>
      <p:pic>
        <p:nvPicPr>
          <p:cNvPr id="4" name="Content Placeholder 3" descr="2006orbits_animfull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0794" r="-40794"/>
          <a:stretch>
            <a:fillRect/>
          </a:stretch>
        </p:blipFill>
        <p:spPr>
          <a:xfrm>
            <a:off x="-181408" y="1417638"/>
            <a:ext cx="9560306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Dvojne zvezde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err="1" smtClean="0"/>
              <a:t>velik</a:t>
            </a:r>
            <a:r>
              <a:rPr lang="en-US" sz="2400" dirty="0" smtClean="0"/>
              <a:t> del </a:t>
            </a:r>
            <a:r>
              <a:rPr lang="en-US" sz="2400" dirty="0" err="1" smtClean="0"/>
              <a:t>zvezd</a:t>
            </a:r>
            <a:r>
              <a:rPr lang="en-US" sz="2400" dirty="0" smtClean="0"/>
              <a:t> (</a:t>
            </a:r>
            <a:r>
              <a:rPr lang="en-US" sz="2400" dirty="0" err="1" smtClean="0"/>
              <a:t>okrog</a:t>
            </a:r>
            <a:r>
              <a:rPr lang="en-US" sz="2400" dirty="0" smtClean="0"/>
              <a:t> ½) je </a:t>
            </a:r>
            <a:r>
              <a:rPr lang="en-US" sz="2400" dirty="0" err="1" smtClean="0"/>
              <a:t>v</a:t>
            </a:r>
            <a:r>
              <a:rPr lang="en-US" sz="2400" dirty="0" smtClean="0"/>
              <a:t> </a:t>
            </a:r>
            <a:r>
              <a:rPr lang="en-US" sz="2400" dirty="0" err="1" smtClean="0"/>
              <a:t>parih</a:t>
            </a:r>
            <a:endParaRPr lang="en-US" sz="2400" dirty="0" smtClean="0"/>
          </a:p>
          <a:p>
            <a:pPr>
              <a:buFontTx/>
              <a:buNone/>
              <a:defRPr/>
            </a:pPr>
            <a:r>
              <a:rPr lang="en-US" sz="2400" dirty="0" err="1" smtClean="0"/>
              <a:t>Ločimo</a:t>
            </a:r>
            <a:r>
              <a:rPr lang="en-US" sz="2400" dirty="0" smtClean="0"/>
              <a:t>:</a:t>
            </a:r>
          </a:p>
          <a:p>
            <a:pPr>
              <a:defRPr/>
            </a:pPr>
            <a:r>
              <a:rPr lang="en-US" sz="2400" b="1" dirty="0" err="1" smtClean="0"/>
              <a:t>navidezne</a:t>
            </a:r>
            <a:r>
              <a:rPr lang="en-US" sz="2400" b="1" dirty="0" smtClean="0"/>
              <a:t> </a:t>
            </a:r>
            <a:r>
              <a:rPr lang="en-US" sz="2400" dirty="0" err="1" smtClean="0"/>
              <a:t>dvojne</a:t>
            </a:r>
            <a:r>
              <a:rPr lang="en-US" sz="2400" dirty="0" smtClean="0"/>
              <a:t> </a:t>
            </a:r>
            <a:r>
              <a:rPr lang="en-US" sz="2400" dirty="0" err="1" smtClean="0"/>
              <a:t>zvezde</a:t>
            </a:r>
            <a:r>
              <a:rPr lang="en-US" sz="24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slučajno</a:t>
            </a:r>
            <a:r>
              <a:rPr lang="en-US" sz="2000" dirty="0" smtClean="0"/>
              <a:t> </a:t>
            </a:r>
            <a:r>
              <a:rPr lang="en-US" sz="2000" dirty="0" err="1" smtClean="0"/>
              <a:t>dve</a:t>
            </a:r>
            <a:r>
              <a:rPr lang="en-US" sz="2000" dirty="0" smtClean="0"/>
              <a:t> </a:t>
            </a:r>
            <a:r>
              <a:rPr lang="en-US" sz="2000" dirty="0" err="1" smtClean="0"/>
              <a:t>zvezdi</a:t>
            </a:r>
            <a:r>
              <a:rPr lang="en-US" sz="2000" dirty="0" smtClean="0"/>
              <a:t> </a:t>
            </a:r>
            <a:r>
              <a:rPr lang="en-US" sz="2000" dirty="0" err="1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isti</a:t>
            </a:r>
            <a:r>
              <a:rPr lang="en-US" sz="2000" dirty="0" smtClean="0"/>
              <a:t> </a:t>
            </a:r>
            <a:r>
              <a:rPr lang="en-US" sz="2000" dirty="0" err="1" smtClean="0"/>
              <a:t>smeri</a:t>
            </a:r>
            <a:r>
              <a:rPr lang="en-US" sz="2000" dirty="0" smtClean="0"/>
              <a:t>, </a:t>
            </a:r>
            <a:r>
              <a:rPr lang="en-US" sz="2000" dirty="0" err="1" smtClean="0"/>
              <a:t>nista</a:t>
            </a:r>
            <a:r>
              <a:rPr lang="en-US" sz="2000" dirty="0" smtClean="0"/>
              <a:t> </a:t>
            </a:r>
            <a:r>
              <a:rPr lang="en-US" sz="2000" dirty="0" err="1" smtClean="0"/>
              <a:t>zares</a:t>
            </a:r>
            <a:r>
              <a:rPr lang="en-US" sz="2000" dirty="0" smtClean="0"/>
              <a:t> </a:t>
            </a:r>
            <a:r>
              <a:rPr lang="en-US" sz="2000" dirty="0" err="1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paru</a:t>
            </a:r>
            <a:r>
              <a:rPr lang="en-US" sz="2000" dirty="0" smtClean="0"/>
              <a:t>)</a:t>
            </a:r>
          </a:p>
          <a:p>
            <a:pPr>
              <a:defRPr/>
            </a:pPr>
            <a:r>
              <a:rPr lang="en-US" sz="2400" b="1" dirty="0" err="1" smtClean="0"/>
              <a:t>vizualne</a:t>
            </a:r>
            <a:r>
              <a:rPr lang="en-US" sz="2400" b="1" dirty="0" smtClean="0"/>
              <a:t> </a:t>
            </a:r>
            <a:r>
              <a:rPr lang="en-US" sz="2400" dirty="0" err="1" smtClean="0"/>
              <a:t>d</a:t>
            </a:r>
            <a:r>
              <a:rPr lang="en-US" sz="2400" dirty="0" smtClean="0"/>
              <a:t>. </a:t>
            </a:r>
            <a:r>
              <a:rPr lang="en-US" sz="2400" dirty="0" err="1" smtClean="0"/>
              <a:t>z</a:t>
            </a:r>
            <a:r>
              <a:rPr lang="en-US" sz="2400" dirty="0" smtClean="0"/>
              <a:t>.</a:t>
            </a:r>
          </a:p>
          <a:p>
            <a:pPr>
              <a:defRPr/>
            </a:pPr>
            <a:r>
              <a:rPr lang="en-US" sz="2400" b="1" dirty="0" err="1" smtClean="0"/>
              <a:t>astrometrične</a:t>
            </a:r>
            <a:r>
              <a:rPr lang="en-US" sz="2400" b="1" dirty="0" smtClean="0"/>
              <a:t> </a:t>
            </a:r>
            <a:r>
              <a:rPr lang="en-US" sz="2400" dirty="0" err="1" smtClean="0"/>
              <a:t>d</a:t>
            </a:r>
            <a:r>
              <a:rPr lang="en-US" sz="2400" dirty="0" smtClean="0"/>
              <a:t>. </a:t>
            </a:r>
            <a:r>
              <a:rPr lang="en-US" sz="2400" dirty="0" err="1" smtClean="0"/>
              <a:t>z</a:t>
            </a:r>
            <a:r>
              <a:rPr lang="en-US" sz="2400" dirty="0" smtClean="0"/>
              <a:t>.</a:t>
            </a:r>
          </a:p>
          <a:p>
            <a:pPr>
              <a:defRPr/>
            </a:pPr>
            <a:r>
              <a:rPr lang="en-US" sz="2400" b="1" dirty="0" err="1" smtClean="0"/>
              <a:t>spektroskopske</a:t>
            </a:r>
            <a:r>
              <a:rPr lang="en-US" sz="2400" b="1" dirty="0" smtClean="0"/>
              <a:t> </a:t>
            </a:r>
            <a:r>
              <a:rPr lang="en-US" sz="2400" dirty="0" err="1" smtClean="0"/>
              <a:t>d</a:t>
            </a:r>
            <a:r>
              <a:rPr lang="en-US" sz="2400" dirty="0" smtClean="0"/>
              <a:t>. </a:t>
            </a:r>
            <a:r>
              <a:rPr lang="en-US" sz="2400" dirty="0" err="1" smtClean="0"/>
              <a:t>z</a:t>
            </a:r>
            <a:r>
              <a:rPr lang="en-US" sz="2400" dirty="0" smtClean="0"/>
              <a:t>.</a:t>
            </a:r>
          </a:p>
          <a:p>
            <a:pPr>
              <a:defRPr/>
            </a:pPr>
            <a:r>
              <a:rPr lang="en-US" sz="2400" b="1" dirty="0" err="1" smtClean="0"/>
              <a:t>prekrivalne</a:t>
            </a:r>
            <a:r>
              <a:rPr lang="en-US" sz="2400" dirty="0" smtClean="0"/>
              <a:t> </a:t>
            </a:r>
            <a:r>
              <a:rPr lang="en-US" sz="2400" dirty="0" err="1" smtClean="0"/>
              <a:t>d</a:t>
            </a:r>
            <a:r>
              <a:rPr lang="en-US" sz="2400" dirty="0" smtClean="0"/>
              <a:t>. </a:t>
            </a:r>
            <a:r>
              <a:rPr lang="en-US" sz="2400" dirty="0" err="1" smtClean="0"/>
              <a:t>z</a:t>
            </a:r>
            <a:r>
              <a:rPr lang="en-US" sz="2400" dirty="0" smtClean="0"/>
              <a:t>.</a:t>
            </a:r>
          </a:p>
          <a:p>
            <a:pPr>
              <a:buFontTx/>
              <a:buNone/>
              <a:defRPr/>
            </a:pPr>
            <a:endParaRPr lang="en-US" sz="2400" dirty="0" smtClean="0"/>
          </a:p>
          <a:p>
            <a:pPr>
              <a:buFontTx/>
              <a:buNone/>
              <a:defRPr/>
            </a:pPr>
            <a:r>
              <a:rPr lang="en-US" sz="2400" b="1" dirty="0" err="1" smtClean="0"/>
              <a:t>Keplerjevi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zakoni</a:t>
            </a:r>
            <a:endParaRPr lang="en-US" sz="2400" b="1" dirty="0" smtClean="0"/>
          </a:p>
          <a:p>
            <a:pPr indent="17463">
              <a:buFontTx/>
              <a:buNone/>
              <a:defRPr/>
            </a:pPr>
            <a:r>
              <a:rPr lang="en-US" sz="2400" dirty="0" err="1" smtClean="0"/>
              <a:t>Dvojne</a:t>
            </a:r>
            <a:r>
              <a:rPr lang="en-US" sz="2400" dirty="0" smtClean="0"/>
              <a:t> </a:t>
            </a:r>
            <a:r>
              <a:rPr lang="en-US" sz="2400" dirty="0" err="1" smtClean="0"/>
              <a:t>zvezde</a:t>
            </a:r>
            <a:r>
              <a:rPr lang="en-US" sz="2400" dirty="0" smtClean="0"/>
              <a:t> </a:t>
            </a:r>
            <a:r>
              <a:rPr lang="en-US" sz="2400" dirty="0" err="1" smtClean="0"/>
              <a:t>nudijo</a:t>
            </a:r>
            <a:r>
              <a:rPr lang="en-US" sz="2400" dirty="0" smtClean="0"/>
              <a:t> </a:t>
            </a:r>
            <a:r>
              <a:rPr lang="en-US" sz="2400" dirty="0" err="1" smtClean="0"/>
              <a:t>edini</a:t>
            </a:r>
            <a:r>
              <a:rPr lang="en-US" sz="2400" dirty="0" smtClean="0"/>
              <a:t> </a:t>
            </a:r>
            <a:r>
              <a:rPr lang="en-US" sz="2400" dirty="0" err="1" smtClean="0"/>
              <a:t>način</a:t>
            </a:r>
            <a:r>
              <a:rPr lang="en-US" sz="2400" dirty="0" smtClean="0"/>
              <a:t> </a:t>
            </a:r>
            <a:r>
              <a:rPr lang="en-US" sz="2400" dirty="0" err="1" smtClean="0"/>
              <a:t>neposrednega</a:t>
            </a:r>
            <a:r>
              <a:rPr lang="en-US" sz="2400" dirty="0" smtClean="0"/>
              <a:t> </a:t>
            </a:r>
            <a:r>
              <a:rPr lang="en-US" sz="2400" b="1" dirty="0" err="1" smtClean="0"/>
              <a:t>merjenja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mase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zvezd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382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1371600" y="5486400"/>
            <a:ext cx="6778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Mizar je dvojna (celo četvorna zvezda: Mizar A in Mizar B dvojni)</a:t>
            </a:r>
          </a:p>
          <a:p>
            <a:r>
              <a:rPr lang="en-US"/>
              <a:t>Alcor je 3 svetlobna leta bolj daleč kot Mizar </a:t>
            </a:r>
          </a:p>
          <a:p>
            <a:r>
              <a:rPr lang="en-US"/>
              <a:t>Mizar in Alcor sta navidezna d. 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2819400" y="2590800"/>
            <a:ext cx="1544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vizualna d. z.</a:t>
            </a:r>
          </a:p>
        </p:txBody>
      </p:sp>
      <p:pic>
        <p:nvPicPr>
          <p:cNvPr id="6554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114800"/>
            <a:ext cx="45720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3100" y="1143000"/>
            <a:ext cx="46609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2971800" y="5257800"/>
            <a:ext cx="1582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astrometrična </a:t>
            </a:r>
          </a:p>
          <a:p>
            <a:r>
              <a:rPr lang="en-US"/>
              <a:t>d. z.</a:t>
            </a:r>
          </a:p>
        </p:txBody>
      </p:sp>
      <p:pic>
        <p:nvPicPr>
          <p:cNvPr id="65544" name="Picture 10" descr="int-an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300355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88" y="1258550"/>
            <a:ext cx="868083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fotometrija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err="1" smtClean="0"/>
              <a:t>merjenje</a:t>
            </a:r>
            <a:r>
              <a:rPr lang="en-US" dirty="0" smtClean="0"/>
              <a:t> </a:t>
            </a:r>
            <a:r>
              <a:rPr lang="en-US" dirty="0" err="1" smtClean="0"/>
              <a:t>navidezne</a:t>
            </a:r>
            <a:r>
              <a:rPr lang="en-US" dirty="0" smtClean="0"/>
              <a:t> magnitude </a:t>
            </a:r>
            <a:r>
              <a:rPr lang="en-US" dirty="0" err="1" smtClean="0"/>
              <a:t>zvezde</a:t>
            </a:r>
            <a:r>
              <a:rPr lang="en-US" dirty="0" smtClean="0"/>
              <a:t>, </a:t>
            </a:r>
            <a:r>
              <a:rPr lang="en-US" dirty="0" err="1" smtClean="0"/>
              <a:t>planeta</a:t>
            </a:r>
            <a:r>
              <a:rPr lang="en-US" dirty="0" smtClean="0"/>
              <a:t>, </a:t>
            </a:r>
            <a:r>
              <a:rPr lang="en-US" dirty="0" err="1" smtClean="0"/>
              <a:t>asteroida</a:t>
            </a:r>
            <a:r>
              <a:rPr lang="en-US" dirty="0" smtClean="0"/>
              <a:t>...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177" y="2381450"/>
            <a:ext cx="4306455" cy="4277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kalibracija</a:t>
            </a:r>
            <a:r>
              <a:rPr lang="en-US" dirty="0" smtClean="0"/>
              <a:t>: </a:t>
            </a:r>
            <a:r>
              <a:rPr lang="en-US" dirty="0" err="1" smtClean="0"/>
              <a:t>instrumentalne</a:t>
            </a:r>
            <a:r>
              <a:rPr lang="en-US" dirty="0" smtClean="0"/>
              <a:t> magnitude </a:t>
            </a:r>
            <a:r>
              <a:rPr lang="en-US" dirty="0" err="1" smtClean="0"/>
              <a:t>v</a:t>
            </a:r>
            <a:r>
              <a:rPr lang="en-US" dirty="0" smtClean="0"/>
              <a:t> </a:t>
            </a:r>
            <a:r>
              <a:rPr lang="en-US" dirty="0" err="1" smtClean="0"/>
              <a:t>navidezne</a:t>
            </a:r>
            <a:r>
              <a:rPr lang="en-US" dirty="0" smtClean="0"/>
              <a:t> magnitude</a:t>
            </a:r>
          </a:p>
          <a:p>
            <a:r>
              <a:rPr lang="en-US" dirty="0" err="1" smtClean="0"/>
              <a:t>zvezde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posnetku</a:t>
            </a:r>
            <a:endParaRPr lang="en-US" dirty="0" smtClean="0"/>
          </a:p>
          <a:p>
            <a:r>
              <a:rPr lang="en-US" dirty="0" err="1" smtClean="0"/>
              <a:t>standardne</a:t>
            </a:r>
            <a:r>
              <a:rPr lang="en-US" dirty="0" smtClean="0"/>
              <a:t> </a:t>
            </a:r>
            <a:r>
              <a:rPr lang="en-US" dirty="0" err="1" smtClean="0"/>
              <a:t>zvezde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spektroskopija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proučevanje</a:t>
            </a:r>
            <a:r>
              <a:rPr lang="en-US" dirty="0" smtClean="0"/>
              <a:t> </a:t>
            </a:r>
            <a:r>
              <a:rPr lang="en-US" dirty="0" err="1" smtClean="0"/>
              <a:t>spektra</a:t>
            </a:r>
            <a:r>
              <a:rPr lang="en-US" dirty="0" smtClean="0"/>
              <a:t> </a:t>
            </a:r>
            <a:r>
              <a:rPr lang="en-US" dirty="0" err="1" smtClean="0"/>
              <a:t>astronomskih</a:t>
            </a:r>
            <a:r>
              <a:rPr lang="en-US" dirty="0" smtClean="0"/>
              <a:t> </a:t>
            </a:r>
            <a:r>
              <a:rPr lang="en-US" dirty="0" err="1" smtClean="0"/>
              <a:t>objektov</a:t>
            </a:r>
            <a:endParaRPr lang="en-US" dirty="0" smtClean="0"/>
          </a:p>
          <a:p>
            <a:r>
              <a:rPr lang="en-US" dirty="0" err="1" smtClean="0"/>
              <a:t>odvisnost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valovne</a:t>
            </a:r>
            <a:r>
              <a:rPr lang="en-US" dirty="0" smtClean="0"/>
              <a:t> </a:t>
            </a:r>
            <a:r>
              <a:rPr lang="en-US" dirty="0" err="1" smtClean="0"/>
              <a:t>dolžine</a:t>
            </a:r>
            <a:endParaRPr lang="en-US" dirty="0" smtClean="0"/>
          </a:p>
          <a:p>
            <a:r>
              <a:rPr lang="en-US" dirty="0" err="1" smtClean="0"/>
              <a:t>položaj</a:t>
            </a:r>
            <a:r>
              <a:rPr lang="en-US" dirty="0" smtClean="0"/>
              <a:t> in </a:t>
            </a:r>
            <a:r>
              <a:rPr lang="en-US" dirty="0" err="1" smtClean="0"/>
              <a:t>jakost</a:t>
            </a:r>
            <a:r>
              <a:rPr lang="en-US" dirty="0" smtClean="0"/>
              <a:t> </a:t>
            </a:r>
            <a:r>
              <a:rPr lang="en-US" dirty="0" err="1" smtClean="0"/>
              <a:t>spektralnih</a:t>
            </a:r>
            <a:r>
              <a:rPr lang="en-US" dirty="0" smtClean="0"/>
              <a:t> </a:t>
            </a:r>
            <a:r>
              <a:rPr lang="en-US" dirty="0" err="1" smtClean="0"/>
              <a:t>črt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/>
              <a:t>Spekter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4" name="Picture 4" descr="180px-Rainbow_above_Kaviskis_Lake%2C_Lithuania">
            <a:hlinkClick r:id="rId3" tooltip="The spectrum in a rainbow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4925" y="765175"/>
            <a:ext cx="21891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pri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196975"/>
            <a:ext cx="55435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wavelength_s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4508500"/>
            <a:ext cx="28289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048125" y="5765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Garamond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1666: Newton opazoval spekter Sončeve svetlobe</a:t>
            </a:r>
          </a:p>
          <a:p>
            <a:r>
              <a:rPr lang="en-US" smtClean="0"/>
              <a:t>začetek spektroskopije: 1814: Fraunhofer – opazuje temne črte v spektru Sonca</a:t>
            </a:r>
          </a:p>
          <a:p>
            <a:r>
              <a:rPr lang="en-US" smtClean="0"/>
              <a:t>1860: Kirchoff in Bunsen identificirata črte elementov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sl-SI"/>
              <a:t>spekter Sonca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1508" name="Picture 5" descr="sun_spectr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5256213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Solar_irradiance_spectrum_19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4114800"/>
            <a:ext cx="4859337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33082" y="4925835"/>
            <a:ext cx="3726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Temperatura</a:t>
            </a:r>
            <a:r>
              <a:rPr lang="en-US" sz="2400" dirty="0" smtClean="0"/>
              <a:t> in </a:t>
            </a:r>
            <a:r>
              <a:rPr lang="en-US" sz="2400" dirty="0" err="1" smtClean="0"/>
              <a:t>sestava</a:t>
            </a:r>
            <a:r>
              <a:rPr lang="en-US" sz="2400" dirty="0" smtClean="0"/>
              <a:t> </a:t>
            </a:r>
            <a:r>
              <a:rPr lang="en-US" sz="2400" dirty="0" err="1" smtClean="0"/>
              <a:t>fotosfere</a:t>
            </a:r>
            <a:r>
              <a:rPr lang="en-US" sz="2400" dirty="0" smtClean="0"/>
              <a:t> (ne </a:t>
            </a:r>
            <a:r>
              <a:rPr lang="en-US" sz="2400" dirty="0" err="1" smtClean="0"/>
              <a:t>notranjosti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585657" y="3059410"/>
            <a:ext cx="28970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sl-SI" dirty="0" smtClean="0"/>
              <a:t>sevanje črnega telesa </a:t>
            </a:r>
          </a:p>
          <a:p>
            <a:pPr algn="ctr"/>
            <a:r>
              <a:rPr lang="sl-SI" dirty="0" smtClean="0"/>
              <a:t>+ </a:t>
            </a:r>
          </a:p>
          <a:p>
            <a:pPr algn="ctr"/>
            <a:r>
              <a:rPr lang="sl-SI" dirty="0" smtClean="0"/>
              <a:t>"</a:t>
            </a:r>
            <a:r>
              <a:rPr lang="sl-SI" dirty="0"/>
              <a:t>naložene" absorpcijske črte: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/>
              <a:t>Spekter zvezde</a:t>
            </a: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sl-SI" dirty="0" smtClean="0"/>
              <a:t>sevanje črnega telesa:</a:t>
            </a:r>
          </a:p>
          <a:p>
            <a:pPr eaLnBrk="1" hangingPunct="1">
              <a:buFontTx/>
              <a:buNone/>
            </a:pPr>
            <a:r>
              <a:rPr lang="sl-SI" dirty="0" smtClean="0"/>
              <a:t>Stefanov zakon: j=σT</a:t>
            </a:r>
            <a:r>
              <a:rPr lang="sl-SI" baseline="30000" dirty="0" smtClean="0"/>
              <a:t>4</a:t>
            </a:r>
          </a:p>
          <a:p>
            <a:pPr eaLnBrk="1" hangingPunct="1">
              <a:buFontTx/>
              <a:buNone/>
            </a:pPr>
            <a:r>
              <a:rPr lang="sl-SI" dirty="0" smtClean="0"/>
              <a:t>Wienov zakon: </a:t>
            </a:r>
            <a:r>
              <a:rPr lang="sl-SI" dirty="0" smtClean="0">
                <a:sym typeface="Symbol" charset="2"/>
              </a:rPr>
              <a:t></a:t>
            </a:r>
            <a:r>
              <a:rPr lang="sl-SI" baseline="-25000" dirty="0" smtClean="0"/>
              <a:t>max</a:t>
            </a:r>
            <a:r>
              <a:rPr lang="sl-SI" dirty="0" smtClean="0"/>
              <a:t>T=2.8979 x 10</a:t>
            </a:r>
            <a:r>
              <a:rPr lang="sl-SI" baseline="30000" dirty="0" smtClean="0"/>
              <a:t>-3</a:t>
            </a:r>
            <a:r>
              <a:rPr lang="sl-SI" dirty="0" smtClean="0"/>
              <a:t> Km</a:t>
            </a:r>
            <a:endParaRPr lang="en-US" dirty="0" smtClean="0"/>
          </a:p>
        </p:txBody>
      </p:sp>
      <p:pic>
        <p:nvPicPr>
          <p:cNvPr id="7172" name="Picture 4" descr="solar_sp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68413"/>
            <a:ext cx="86788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planck_spect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1262" y="3429000"/>
            <a:ext cx="41529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2" descr="planck_equati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1752600"/>
            <a:ext cx="25050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4000"/>
              <a:t>Dopplerjev premik spektralnih črt</a:t>
            </a:r>
            <a:endParaRPr lang="en-US" sz="4000"/>
          </a:p>
        </p:txBody>
      </p:sp>
      <p:pic>
        <p:nvPicPr>
          <p:cNvPr id="37892" name="Picture 4" descr="File:Redshift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2362200"/>
            <a:ext cx="50673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2590800" y="5486400"/>
            <a:ext cx="5140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sl-SI" sz="2400">
                <a:sym typeface="Symbol" pitchFamily="-106" charset="2"/>
              </a:rPr>
              <a:t></a:t>
            </a:r>
            <a:r>
              <a:rPr lang="sl-SI" sz="2400" baseline="-25000">
                <a:sym typeface="Symbol" pitchFamily="-106" charset="2"/>
              </a:rPr>
              <a:t>op</a:t>
            </a:r>
            <a:r>
              <a:rPr lang="sl-SI" sz="2400">
                <a:sym typeface="Symbol" pitchFamily="-106" charset="2"/>
              </a:rPr>
              <a:t>-</a:t>
            </a:r>
            <a:r>
              <a:rPr lang="sl-SI" sz="2400" baseline="-25000">
                <a:sym typeface="Symbol" pitchFamily="-106" charset="2"/>
              </a:rPr>
              <a:t>odd</a:t>
            </a:r>
            <a:r>
              <a:rPr lang="sl-SI" sz="2400">
                <a:sym typeface="Mathematica1" pitchFamily="2" charset="2"/>
              </a:rPr>
              <a:t>/</a:t>
            </a:r>
            <a:r>
              <a:rPr lang="sl-SI" sz="2400">
                <a:sym typeface="Symbol" pitchFamily="-106" charset="2"/>
              </a:rPr>
              <a:t></a:t>
            </a:r>
            <a:r>
              <a:rPr lang="sl-SI" sz="2400" baseline="-25000">
                <a:sym typeface="Symbol" pitchFamily="-106" charset="2"/>
              </a:rPr>
              <a:t>odd</a:t>
            </a:r>
            <a:r>
              <a:rPr lang="sl-SI" sz="2400">
                <a:sym typeface="Mathematica1" pitchFamily="2" charset="2"/>
              </a:rPr>
              <a:t> = v/c     ali    Δ</a:t>
            </a:r>
            <a:r>
              <a:rPr lang="sl-SI" sz="2400">
                <a:sym typeface="Symbol" pitchFamily="-106" charset="2"/>
              </a:rPr>
              <a:t></a:t>
            </a:r>
            <a:r>
              <a:rPr lang="sl-SI" sz="2400">
                <a:sym typeface="Mathematica1" pitchFamily="2" charset="2"/>
              </a:rPr>
              <a:t>/</a:t>
            </a:r>
            <a:r>
              <a:rPr lang="sl-SI" sz="2400">
                <a:sym typeface="Symbol" pitchFamily="-106" charset="2"/>
              </a:rPr>
              <a:t></a:t>
            </a:r>
            <a:r>
              <a:rPr lang="sl-SI" sz="2400">
                <a:sym typeface="Mathematica1" pitchFamily="2" charset="2"/>
              </a:rPr>
              <a:t> = v/c</a:t>
            </a:r>
            <a:r>
              <a:rPr lang="sl-SI">
                <a:sym typeface="Mathematica1" pitchFamily="2" charset="2"/>
              </a:rPr>
              <a:t> </a:t>
            </a:r>
            <a:endParaRPr lang="en-US">
              <a:sym typeface="Mathematica1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dvojne</a:t>
            </a:r>
            <a:r>
              <a:rPr lang="en-US" dirty="0" smtClean="0"/>
              <a:t> </a:t>
            </a:r>
            <a:r>
              <a:rPr lang="en-US" dirty="0" err="1" smtClean="0"/>
              <a:t>zvezde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482" y="4501837"/>
            <a:ext cx="4372737" cy="1793655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masa</a:t>
            </a:r>
            <a:endParaRPr lang="en-US" sz="2400" dirty="0" smtClean="0"/>
          </a:p>
          <a:p>
            <a:r>
              <a:rPr lang="en-US" sz="2400" dirty="0" err="1" smtClean="0"/>
              <a:t>prekrivalne</a:t>
            </a:r>
            <a:r>
              <a:rPr lang="en-US" sz="2400" dirty="0" smtClean="0"/>
              <a:t>: </a:t>
            </a:r>
            <a:r>
              <a:rPr lang="en-US" sz="2400" dirty="0" err="1" smtClean="0"/>
              <a:t>radij</a:t>
            </a:r>
            <a:r>
              <a:rPr lang="en-US" sz="2400" dirty="0" smtClean="0"/>
              <a:t>, T</a:t>
            </a:r>
          </a:p>
          <a:p>
            <a:pPr>
              <a:buNone/>
            </a:pPr>
            <a:r>
              <a:rPr lang="en-US" sz="2400" dirty="0" smtClean="0"/>
              <a:t>	(</a:t>
            </a:r>
            <a:r>
              <a:rPr lang="en-US" sz="2400" dirty="0" err="1" smtClean="0"/>
              <a:t>radij</a:t>
            </a:r>
            <a:r>
              <a:rPr lang="en-US" sz="2400" dirty="0" smtClean="0"/>
              <a:t> </a:t>
            </a:r>
            <a:r>
              <a:rPr lang="en-US" sz="2400" dirty="0" err="1" smtClean="0"/>
              <a:t>tudi</a:t>
            </a:r>
            <a:r>
              <a:rPr lang="en-US" sz="2400" dirty="0" smtClean="0"/>
              <a:t> </a:t>
            </a:r>
            <a:r>
              <a:rPr lang="en-US" sz="2400" dirty="0" err="1" smtClean="0"/>
              <a:t>iz</a:t>
            </a:r>
            <a:r>
              <a:rPr lang="en-US" sz="2400" dirty="0" smtClean="0"/>
              <a:t> L in T)</a:t>
            </a:r>
            <a:endParaRPr lang="en-US" sz="2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7482" y="933475"/>
            <a:ext cx="3279318" cy="3279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2" y="3393855"/>
            <a:ext cx="5339820" cy="2901638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6495" y="1417638"/>
            <a:ext cx="495028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sl-SI" sz="2800" dirty="0">
                <a:latin typeface="+mj-lt"/>
              </a:rPr>
              <a:t>merjenje Dopplerjevega premika spektralnih črt:</a:t>
            </a:r>
            <a:r>
              <a:rPr lang="sl-SI" sz="2800" dirty="0" smtClean="0">
                <a:latin typeface="+mj-lt"/>
              </a:rPr>
              <a:t> </a:t>
            </a:r>
            <a:endParaRPr lang="sl-SI" sz="2800" dirty="0" smtClean="0">
              <a:latin typeface="+mj-lt"/>
              <a:sym typeface="Mathematica1" pitchFamily="2" charset="2"/>
            </a:endParaRPr>
          </a:p>
          <a:p>
            <a:r>
              <a:rPr lang="sl-SI" sz="2800" dirty="0" smtClean="0">
                <a:latin typeface="+mj-lt"/>
                <a:sym typeface="Mathematica1" pitchFamily="2" charset="2"/>
              </a:rPr>
              <a:t>                       	</a:t>
            </a:r>
            <a:r>
              <a:rPr lang="sl-SI" sz="2800" dirty="0">
                <a:latin typeface="+mj-lt"/>
                <a:sym typeface="Mathematica1" pitchFamily="2" charset="2"/>
              </a:rPr>
              <a:t> Δ</a:t>
            </a:r>
            <a:r>
              <a:rPr lang="sl-SI" sz="2800" dirty="0">
                <a:latin typeface="+mj-lt"/>
                <a:sym typeface="Symbol" pitchFamily="-106" charset="2"/>
              </a:rPr>
              <a:t></a:t>
            </a:r>
            <a:r>
              <a:rPr lang="sl-SI" sz="2800" dirty="0">
                <a:latin typeface="+mj-lt"/>
                <a:sym typeface="Mathematica1" pitchFamily="2" charset="2"/>
              </a:rPr>
              <a:t>/</a:t>
            </a:r>
            <a:r>
              <a:rPr lang="sl-SI" sz="2800" dirty="0">
                <a:latin typeface="+mj-lt"/>
                <a:sym typeface="Symbol" pitchFamily="-106" charset="2"/>
              </a:rPr>
              <a:t></a:t>
            </a:r>
            <a:r>
              <a:rPr lang="sl-SI" sz="2800" dirty="0">
                <a:latin typeface="+mj-lt"/>
                <a:sym typeface="Mathematica1" pitchFamily="2" charset="2"/>
              </a:rPr>
              <a:t> = v/c </a:t>
            </a:r>
          </a:p>
        </p:txBody>
      </p:sp>
      <p:pic>
        <p:nvPicPr>
          <p:cNvPr id="7" name="Picture 6" descr="Image:Eclipsing binary star animation 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5782" y="0"/>
            <a:ext cx="3738218" cy="280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sl-SI" sz="4000" dirty="0" smtClean="0"/>
              <a:t>eksoplaneti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1900"/>
          </a:p>
        </p:txBody>
      </p:sp>
      <p:pic>
        <p:nvPicPr>
          <p:cNvPr id="9220" name="Picture 4" descr="phot-22e-07-norm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70088"/>
            <a:ext cx="5543550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88913"/>
            <a:ext cx="3098800" cy="309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67" y="765538"/>
            <a:ext cx="6847258" cy="5698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spekter animacija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vodikov atom - animacija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3D view animacija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spekter</a:t>
            </a:r>
            <a:r>
              <a:rPr lang="en-US" dirty="0" smtClean="0"/>
              <a:t> </a:t>
            </a:r>
            <a:r>
              <a:rPr lang="en-US" dirty="0" err="1" smtClean="0"/>
              <a:t>različnih</a:t>
            </a:r>
            <a:r>
              <a:rPr lang="en-US" dirty="0" smtClean="0"/>
              <a:t> </a:t>
            </a:r>
            <a:r>
              <a:rPr lang="en-US" dirty="0" err="1" smtClean="0"/>
              <a:t>tipov</a:t>
            </a:r>
            <a:r>
              <a:rPr lang="en-US" dirty="0" smtClean="0"/>
              <a:t> </a:t>
            </a:r>
            <a:r>
              <a:rPr lang="en-US" dirty="0" err="1" smtClean="0"/>
              <a:t>zvezd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67" y="1458000"/>
            <a:ext cx="8221333" cy="4453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55" y="595595"/>
            <a:ext cx="4326749" cy="5844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628650"/>
            <a:ext cx="8140700" cy="5600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27" y="533117"/>
            <a:ext cx="8402373" cy="59789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0" y="274638"/>
            <a:ext cx="8424040" cy="6318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3" y="601424"/>
            <a:ext cx="9126407" cy="5340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8500"/>
            <a:ext cx="8327711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polarimetrija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merjenje</a:t>
            </a:r>
            <a:r>
              <a:rPr lang="en-US" dirty="0" smtClean="0"/>
              <a:t> </a:t>
            </a:r>
            <a:r>
              <a:rPr lang="en-US" dirty="0" err="1" smtClean="0"/>
              <a:t>stopnje</a:t>
            </a:r>
            <a:r>
              <a:rPr lang="en-US" dirty="0" smtClean="0"/>
              <a:t> </a:t>
            </a:r>
            <a:r>
              <a:rPr lang="en-US" dirty="0" err="1" smtClean="0"/>
              <a:t>polarizacije</a:t>
            </a:r>
            <a:r>
              <a:rPr lang="en-US" dirty="0" smtClean="0"/>
              <a:t> </a:t>
            </a:r>
            <a:r>
              <a:rPr lang="en-US" dirty="0" err="1" smtClean="0"/>
              <a:t>svetlobe</a:t>
            </a:r>
            <a:endParaRPr lang="en-US" dirty="0" smtClean="0"/>
          </a:p>
          <a:p>
            <a:r>
              <a:rPr lang="en-US" dirty="0" err="1" smtClean="0"/>
              <a:t>način</a:t>
            </a:r>
            <a:r>
              <a:rPr lang="en-US" dirty="0" smtClean="0"/>
              <a:t> </a:t>
            </a:r>
            <a:r>
              <a:rPr lang="en-US" dirty="0" err="1" smtClean="0"/>
              <a:t>nastanka</a:t>
            </a:r>
            <a:r>
              <a:rPr lang="en-US" dirty="0" smtClean="0"/>
              <a:t> </a:t>
            </a:r>
            <a:r>
              <a:rPr lang="en-US" dirty="0" err="1" smtClean="0"/>
              <a:t>svetlobe</a:t>
            </a:r>
            <a:endParaRPr lang="en-US" dirty="0" smtClean="0"/>
          </a:p>
          <a:p>
            <a:r>
              <a:rPr lang="en-US" dirty="0" err="1" smtClean="0"/>
              <a:t>magnetno</a:t>
            </a:r>
            <a:r>
              <a:rPr lang="en-US" dirty="0" smtClean="0"/>
              <a:t> </a:t>
            </a:r>
            <a:r>
              <a:rPr lang="en-US" dirty="0" err="1" smtClean="0"/>
              <a:t>polje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88" y="3340308"/>
            <a:ext cx="7261912" cy="3166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odboj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415" y="1853200"/>
            <a:ext cx="5988385" cy="4491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006" y="743890"/>
            <a:ext cx="5574497" cy="5382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49" y="217471"/>
            <a:ext cx="5638366" cy="2400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57" y="2706160"/>
            <a:ext cx="3994743" cy="415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Wollastonova</a:t>
            </a:r>
            <a:r>
              <a:rPr lang="en-US" dirty="0" smtClean="0"/>
              <a:t> </a:t>
            </a:r>
            <a:r>
              <a:rPr lang="en-US" dirty="0" err="1" smtClean="0"/>
              <a:t>prizma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1968500"/>
            <a:ext cx="5041900" cy="292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RINGO </a:t>
            </a:r>
            <a:r>
              <a:rPr lang="en-US" dirty="0" err="1" smtClean="0"/>
              <a:t>polarimeter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2141"/>
            <a:ext cx="3468872" cy="3174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072" y="4164722"/>
            <a:ext cx="5212479" cy="240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RINGO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454" y="1417638"/>
            <a:ext cx="6510298" cy="5219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interferometrija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7" y="1417637"/>
            <a:ext cx="7960048" cy="511433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1600200"/>
            <a:ext cx="4660900" cy="48133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-152400"/>
            <a:ext cx="9245600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" y="-84447"/>
            <a:ext cx="9144000" cy="709374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31162"/>
            <a:ext cx="9144000" cy="60864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460500"/>
            <a:ext cx="7353300" cy="393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257" y="274638"/>
            <a:ext cx="7182705" cy="6543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" y="-54628"/>
            <a:ext cx="9144000" cy="6936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894" y="274638"/>
            <a:ext cx="7013106" cy="6545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7113"/>
            <a:ext cx="8414402" cy="509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511300"/>
            <a:ext cx="7289800" cy="383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274638"/>
            <a:ext cx="8311737" cy="616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20465</TotalTime>
  <Words>396</Words>
  <Application>Microsoft Macintosh PowerPoint</Application>
  <PresentationFormat>On-screen Show (4:3)</PresentationFormat>
  <Paragraphs>91</Paragraphs>
  <Slides>61</Slides>
  <Notes>5</Notes>
  <HiddenSlides>3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Zajemanje slik in astronomske opazovalne metode</vt:lpstr>
      <vt:lpstr>Slide 2</vt:lpstr>
      <vt:lpstr>CCD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barve</vt:lpstr>
      <vt:lpstr>barve</vt:lpstr>
      <vt:lpstr>Slide 16</vt:lpstr>
      <vt:lpstr>astronomski filtri - Johnson filtri</vt:lpstr>
      <vt:lpstr>sloan filters</vt:lpstr>
      <vt:lpstr>Slide 19</vt:lpstr>
      <vt:lpstr>barve na  astronomskih slikah</vt:lpstr>
      <vt:lpstr>Slide 21</vt:lpstr>
      <vt:lpstr>Slide 22</vt:lpstr>
      <vt:lpstr>Slide 23</vt:lpstr>
      <vt:lpstr>astrometrija</vt:lpstr>
      <vt:lpstr>Slide 25</vt:lpstr>
      <vt:lpstr>središče naše Galaksije</vt:lpstr>
      <vt:lpstr>Dvojne zvezde</vt:lpstr>
      <vt:lpstr>Slide 28</vt:lpstr>
      <vt:lpstr>Slide 29</vt:lpstr>
      <vt:lpstr>fotometrija</vt:lpstr>
      <vt:lpstr>Slide 31</vt:lpstr>
      <vt:lpstr>spektroskopija</vt:lpstr>
      <vt:lpstr>Spekter</vt:lpstr>
      <vt:lpstr>Slide 34</vt:lpstr>
      <vt:lpstr>spekter Sonca</vt:lpstr>
      <vt:lpstr>Spekter zvezde</vt:lpstr>
      <vt:lpstr>Dopplerjev premik spektralnih črt</vt:lpstr>
      <vt:lpstr>dvojne zvezde</vt:lpstr>
      <vt:lpstr>eksoplaneti</vt:lpstr>
      <vt:lpstr>Slide 40</vt:lpstr>
      <vt:lpstr>spekter različnih tipov zvezd</vt:lpstr>
      <vt:lpstr>Slide 42</vt:lpstr>
      <vt:lpstr>Slide 43</vt:lpstr>
      <vt:lpstr>Slide 44</vt:lpstr>
      <vt:lpstr>Slide 45</vt:lpstr>
      <vt:lpstr>Slide 46</vt:lpstr>
      <vt:lpstr>Slide 47</vt:lpstr>
      <vt:lpstr>polarimetrija</vt:lpstr>
      <vt:lpstr>Slide 49</vt:lpstr>
      <vt:lpstr>Slide 50</vt:lpstr>
      <vt:lpstr>Wollastonova prizma</vt:lpstr>
      <vt:lpstr>RINGO polarimeter</vt:lpstr>
      <vt:lpstr>RINGO 3</vt:lpstr>
      <vt:lpstr>interferometrija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>UL, FMF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Zajemanje slik in astronomske opazovalne metode</dc:title>
  <dc:creator>andreja</dc:creator>
  <cp:lastModifiedBy>andreja</cp:lastModifiedBy>
  <cp:revision>45</cp:revision>
  <dcterms:created xsi:type="dcterms:W3CDTF">2017-04-04T13:45:38Z</dcterms:created>
  <dcterms:modified xsi:type="dcterms:W3CDTF">2017-04-10T15:12:04Z</dcterms:modified>
</cp:coreProperties>
</file>